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65" r:id="rId2"/>
    <p:sldId id="266" r:id="rId3"/>
    <p:sldId id="267" r:id="rId4"/>
    <p:sldId id="268" r:id="rId5"/>
    <p:sldId id="269" r:id="rId6"/>
    <p:sldId id="270" r:id="rId7"/>
    <p:sldId id="271" r:id="rId8"/>
    <p:sldId id="272" r:id="rId9"/>
    <p:sldId id="273" r:id="rId10"/>
    <p:sldId id="274" r:id="rId11"/>
    <p:sldId id="275"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792"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jp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948020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745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fe1128b1e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fe1128b1e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5741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fe1128bf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fe1128bf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1807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fe1128bf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fe1128bf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044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fe1128bf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fe1128bf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0604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fe1128bf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fe1128bf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281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fe1128bf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fe1128bf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995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fe1128bf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fe1128bf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047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4fe1128bf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4fe1128bf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284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body" idx="1"/>
          </p:nvPr>
        </p:nvSpPr>
        <p:spPr>
          <a:xfrm>
            <a:off x="544300" y="1122400"/>
            <a:ext cx="35985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b="1" dirty="0"/>
              <a:t>Team No: </a:t>
            </a:r>
            <a:r>
              <a:rPr lang="en" sz="2000" b="1" dirty="0" smtClean="0"/>
              <a:t>16</a:t>
            </a:r>
            <a:endParaRPr sz="2000" b="1" dirty="0"/>
          </a:p>
          <a:p>
            <a:pPr marL="0" lvl="0" indent="0" algn="l" rtl="0">
              <a:lnSpc>
                <a:spcPct val="100000"/>
              </a:lnSpc>
              <a:spcBef>
                <a:spcPts val="1600"/>
              </a:spcBef>
              <a:spcAft>
                <a:spcPts val="1600"/>
              </a:spcAft>
              <a:buNone/>
            </a:pPr>
            <a:r>
              <a:rPr lang="en" sz="2000" dirty="0"/>
              <a:t>Team Name: </a:t>
            </a:r>
            <a:r>
              <a:rPr lang="en" sz="2000" dirty="0" smtClean="0"/>
              <a:t>BIT PLEASE</a:t>
            </a:r>
            <a:endParaRPr sz="2000" dirty="0"/>
          </a:p>
        </p:txBody>
      </p:sp>
      <p:sp>
        <p:nvSpPr>
          <p:cNvPr id="55" name="Google Shape;55;p13"/>
          <p:cNvSpPr txBox="1">
            <a:spLocks noGrp="1"/>
          </p:cNvSpPr>
          <p:nvPr>
            <p:ph type="body" idx="1"/>
          </p:nvPr>
        </p:nvSpPr>
        <p:spPr>
          <a:xfrm>
            <a:off x="5233800" y="1122400"/>
            <a:ext cx="35985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600" dirty="0"/>
          </a:p>
          <a:p>
            <a:pPr marL="0" lvl="0" indent="0" algn="l" rtl="0">
              <a:lnSpc>
                <a:spcPct val="100000"/>
              </a:lnSpc>
              <a:spcBef>
                <a:spcPts val="1600"/>
              </a:spcBef>
              <a:spcAft>
                <a:spcPts val="0"/>
              </a:spcAft>
              <a:buNone/>
            </a:pPr>
            <a:r>
              <a:rPr lang="en" sz="1600" b="1" dirty="0"/>
              <a:t>Members:</a:t>
            </a:r>
            <a:endParaRPr sz="1600" b="1" dirty="0"/>
          </a:p>
          <a:p>
            <a:pPr marL="0" lvl="0" indent="0" algn="l" rtl="0">
              <a:lnSpc>
                <a:spcPct val="100000"/>
              </a:lnSpc>
              <a:spcBef>
                <a:spcPts val="1600"/>
              </a:spcBef>
              <a:spcAft>
                <a:spcPts val="0"/>
              </a:spcAft>
              <a:buClr>
                <a:schemeClr val="dk1"/>
              </a:buClr>
              <a:buSzPts val="1100"/>
              <a:buFont typeface="Arial"/>
              <a:buNone/>
            </a:pPr>
            <a:r>
              <a:rPr lang="en" sz="1600" dirty="0" smtClean="0"/>
              <a:t>Midhun C Kachappilly</a:t>
            </a:r>
            <a:endParaRPr sz="1600" dirty="0"/>
          </a:p>
          <a:p>
            <a:pPr marL="0" lvl="0" indent="0" algn="l" rtl="0">
              <a:lnSpc>
                <a:spcPct val="100000"/>
              </a:lnSpc>
              <a:spcBef>
                <a:spcPts val="1600"/>
              </a:spcBef>
              <a:spcAft>
                <a:spcPts val="0"/>
              </a:spcAft>
              <a:buNone/>
            </a:pPr>
            <a:r>
              <a:rPr lang="en" sz="1600" dirty="0" smtClean="0"/>
              <a:t>Akhil M</a:t>
            </a:r>
            <a:endParaRPr sz="1600" dirty="0"/>
          </a:p>
          <a:p>
            <a:pPr marL="0" lvl="0" indent="0" algn="l" rtl="0">
              <a:lnSpc>
                <a:spcPct val="100000"/>
              </a:lnSpc>
              <a:spcBef>
                <a:spcPts val="1600"/>
              </a:spcBef>
              <a:spcAft>
                <a:spcPts val="0"/>
              </a:spcAft>
              <a:buNone/>
            </a:pPr>
            <a:r>
              <a:rPr lang="en" sz="1600" dirty="0" smtClean="0"/>
              <a:t>Aswin S</a:t>
            </a:r>
            <a:endParaRPr sz="1600" dirty="0"/>
          </a:p>
        </p:txBody>
      </p:sp>
      <p:sp>
        <p:nvSpPr>
          <p:cNvPr id="5" name="Google Shape;54;p13"/>
          <p:cNvSpPr txBox="1">
            <a:spLocks/>
          </p:cNvSpPr>
          <p:nvPr/>
        </p:nvSpPr>
        <p:spPr>
          <a:xfrm>
            <a:off x="3015358" y="512800"/>
            <a:ext cx="3598500" cy="4560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nSpc>
                <a:spcPct val="100000"/>
              </a:lnSpc>
              <a:buFont typeface="Arial"/>
              <a:buNone/>
            </a:pPr>
            <a:r>
              <a:rPr lang="en-IN" sz="2000" b="1" u="sng" dirty="0" smtClean="0"/>
              <a:t>GAS SENSING GRENADE</a:t>
            </a:r>
          </a:p>
        </p:txBody>
      </p:sp>
    </p:spTree>
    <p:extLst>
      <p:ext uri="{BB962C8B-B14F-4D97-AF65-F5344CB8AC3E}">
        <p14:creationId xmlns:p14="http://schemas.microsoft.com/office/powerpoint/2010/main" val="42931178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37762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Average cost of production</a:t>
            </a:r>
            <a:endParaRPr dirty="0"/>
          </a:p>
        </p:txBody>
      </p:sp>
      <p:graphicFrame>
        <p:nvGraphicFramePr>
          <p:cNvPr id="3" name="Table 2"/>
          <p:cNvGraphicFramePr>
            <a:graphicFrameLocks noGrp="1"/>
          </p:cNvGraphicFramePr>
          <p:nvPr>
            <p:extLst/>
          </p:nvPr>
        </p:nvGraphicFramePr>
        <p:xfrm>
          <a:off x="311700" y="1017725"/>
          <a:ext cx="8520600" cy="3896900"/>
        </p:xfrm>
        <a:graphic>
          <a:graphicData uri="http://schemas.openxmlformats.org/drawingml/2006/table">
            <a:tbl>
              <a:tblPr firstRow="1" bandRow="1">
                <a:tableStyleId>{5C22544A-7EE6-4342-B048-85BDC9FD1C3A}</a:tableStyleId>
              </a:tblPr>
              <a:tblGrid>
                <a:gridCol w="4260300"/>
                <a:gridCol w="4260300"/>
              </a:tblGrid>
              <a:tr h="223851">
                <a:tc>
                  <a:txBody>
                    <a:bodyPr/>
                    <a:lstStyle/>
                    <a:p>
                      <a:pPr algn="ctr"/>
                      <a:r>
                        <a:rPr lang="en-IN" sz="1100" dirty="0" smtClean="0"/>
                        <a:t>Materials</a:t>
                      </a:r>
                      <a:endParaRPr lang="en-IN" sz="1100" dirty="0"/>
                    </a:p>
                  </a:txBody>
                  <a:tcPr/>
                </a:tc>
                <a:tc>
                  <a:txBody>
                    <a:bodyPr/>
                    <a:lstStyle/>
                    <a:p>
                      <a:pPr algn="ctr"/>
                      <a:r>
                        <a:rPr lang="en-IN" sz="1100" dirty="0" smtClean="0"/>
                        <a:t>Cost (</a:t>
                      </a:r>
                      <a:r>
                        <a:rPr lang="en-IN" sz="1100" b="1" dirty="0" smtClean="0"/>
                        <a:t>₹)</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MQ2 Gas Sensor</a:t>
                      </a:r>
                      <a:endParaRPr lang="en-IN" sz="1100" dirty="0"/>
                    </a:p>
                  </a:txBody>
                  <a:tcPr/>
                </a:tc>
                <a:tc>
                  <a:txBody>
                    <a:bodyPr/>
                    <a:lstStyle/>
                    <a:p>
                      <a:pPr algn="ctr"/>
                      <a:r>
                        <a:rPr lang="en-IN" sz="1100" dirty="0" smtClean="0"/>
                        <a:t>140.00</a:t>
                      </a:r>
                      <a:endParaRPr lang="en-IN" sz="1100" dirty="0"/>
                    </a:p>
                  </a:txBody>
                  <a:tcPr/>
                </a:tc>
              </a:tr>
              <a:tr h="223851">
                <a:tc>
                  <a:txBody>
                    <a:bodyPr/>
                    <a:lstStyle/>
                    <a:p>
                      <a:r>
                        <a:rPr lang="en-IN" sz="1100" dirty="0" smtClean="0"/>
                        <a:t>Arduino UNO</a:t>
                      </a:r>
                      <a:endParaRPr lang="en-IN" sz="1100" dirty="0"/>
                    </a:p>
                  </a:txBody>
                  <a:tcPr/>
                </a:tc>
                <a:tc>
                  <a:txBody>
                    <a:bodyPr/>
                    <a:lstStyle/>
                    <a:p>
                      <a:pPr algn="ctr"/>
                      <a:r>
                        <a:rPr lang="en-IN" sz="1100" dirty="0" smtClean="0"/>
                        <a:t>450.00</a:t>
                      </a:r>
                      <a:endParaRPr lang="en-IN" sz="1100" dirty="0"/>
                    </a:p>
                  </a:txBody>
                  <a:tcPr/>
                </a:tc>
              </a:tr>
              <a:tr h="223851">
                <a:tc>
                  <a:txBody>
                    <a:bodyPr/>
                    <a:lstStyle/>
                    <a:p>
                      <a:r>
                        <a:rPr lang="en-IN" sz="1100" dirty="0" smtClean="0"/>
                        <a:t>L293D Motor Driver</a:t>
                      </a:r>
                      <a:endParaRPr lang="en-IN" sz="1100" dirty="0"/>
                    </a:p>
                  </a:txBody>
                  <a:tcPr/>
                </a:tc>
                <a:tc>
                  <a:txBody>
                    <a:bodyPr/>
                    <a:lstStyle/>
                    <a:p>
                      <a:pPr algn="ctr"/>
                      <a:r>
                        <a:rPr lang="en-IN" sz="1100" dirty="0" smtClean="0"/>
                        <a:t>160.00</a:t>
                      </a:r>
                      <a:endParaRPr lang="en-IN" sz="1100" dirty="0"/>
                    </a:p>
                  </a:txBody>
                  <a:tcPr/>
                </a:tc>
              </a:tr>
              <a:tr h="223851">
                <a:tc>
                  <a:txBody>
                    <a:bodyPr/>
                    <a:lstStyle/>
                    <a:p>
                      <a:r>
                        <a:rPr lang="en-IN" sz="1100" dirty="0" smtClean="0"/>
                        <a:t>DC Geared Motor</a:t>
                      </a:r>
                      <a:endParaRPr lang="en-IN" sz="1100" dirty="0"/>
                    </a:p>
                  </a:txBody>
                  <a:tcPr/>
                </a:tc>
                <a:tc>
                  <a:txBody>
                    <a:bodyPr/>
                    <a:lstStyle/>
                    <a:p>
                      <a:pPr algn="ctr"/>
                      <a:r>
                        <a:rPr lang="en-IN" sz="1100" dirty="0" smtClean="0"/>
                        <a:t>200.00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Wheel</a:t>
                      </a:r>
                      <a:endParaRPr lang="en-IN" sz="1100" dirty="0"/>
                    </a:p>
                  </a:txBody>
                  <a:tcPr/>
                </a:tc>
                <a:tc>
                  <a:txBody>
                    <a:bodyPr/>
                    <a:lstStyle/>
                    <a:p>
                      <a:pPr algn="ctr"/>
                      <a:r>
                        <a:rPr lang="en-IN" sz="1100" dirty="0" smtClean="0"/>
                        <a:t>70.00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Ball Caster Wheels</a:t>
                      </a:r>
                      <a:endParaRPr lang="en-IN" sz="1100" dirty="0"/>
                    </a:p>
                  </a:txBody>
                  <a:tcPr/>
                </a:tc>
                <a:tc>
                  <a:txBody>
                    <a:bodyPr/>
                    <a:lstStyle/>
                    <a:p>
                      <a:pPr algn="l"/>
                      <a:r>
                        <a:rPr lang="en-IN" sz="1100" dirty="0" smtClean="0"/>
                        <a:t>                             25.00</a:t>
                      </a:r>
                      <a:r>
                        <a:rPr lang="en-IN" sz="1100" baseline="0" dirty="0" smtClean="0"/>
                        <a:t> </a:t>
                      </a:r>
                      <a:r>
                        <a:rPr lang="en-IN" sz="1100" dirty="0" smtClean="0"/>
                        <a:t>× 2 = 50.00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Frustum Shaped Chassis</a:t>
                      </a:r>
                    </a:p>
                  </a:txBody>
                  <a:tcPr/>
                </a:tc>
                <a:tc>
                  <a:txBody>
                    <a:bodyPr/>
                    <a:lstStyle/>
                    <a:p>
                      <a:pPr algn="ctr"/>
                      <a:r>
                        <a:rPr lang="en-IN" sz="1100" dirty="0" smtClean="0"/>
                        <a:t>30.00</a:t>
                      </a:r>
                      <a:endParaRPr lang="en-IN" sz="1100" dirty="0"/>
                    </a:p>
                  </a:txBody>
                  <a:tcPr/>
                </a:tc>
              </a:tr>
              <a:tr h="269780">
                <a:tc>
                  <a:txBody>
                    <a:bodyPr/>
                    <a:lstStyle/>
                    <a:p>
                      <a:r>
                        <a:rPr lang="en-IN" sz="1100" b="0" i="0" u="none" strike="noStrike" cap="none" dirty="0" smtClean="0">
                          <a:solidFill>
                            <a:schemeClr val="dk1"/>
                          </a:solidFill>
                          <a:effectLst/>
                          <a:latin typeface="+mn-lt"/>
                          <a:ea typeface="+mn-ea"/>
                          <a:cs typeface="+mn-cs"/>
                          <a:sym typeface="Arial"/>
                        </a:rPr>
                        <a:t>RF Transceiver Module</a:t>
                      </a:r>
                      <a:endParaRPr lang="en-IN" sz="1100" dirty="0"/>
                    </a:p>
                  </a:txBody>
                  <a:tcPr/>
                </a:tc>
                <a:tc>
                  <a:txBody>
                    <a:bodyPr/>
                    <a:lstStyle/>
                    <a:p>
                      <a:pPr algn="ctr"/>
                      <a:r>
                        <a:rPr lang="en-IN" sz="1100" dirty="0" smtClean="0"/>
                        <a:t>150.00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BC547 Amplifier Circuit		</a:t>
                      </a:r>
                      <a:endParaRPr lang="en-IN" sz="1100" dirty="0"/>
                    </a:p>
                  </a:txBody>
                  <a:tcPr/>
                </a:tc>
                <a:tc>
                  <a:txBody>
                    <a:bodyPr/>
                    <a:lstStyle/>
                    <a:p>
                      <a:pPr algn="ctr"/>
                      <a:r>
                        <a:rPr lang="en-IN" sz="1100" dirty="0" smtClean="0"/>
                        <a:t>50.00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Earphone/Audio</a:t>
                      </a:r>
                      <a:r>
                        <a:rPr lang="en-IN" sz="1100" b="0" i="0" u="none" strike="noStrike" cap="none" baseline="0" dirty="0" smtClean="0">
                          <a:solidFill>
                            <a:schemeClr val="dk1"/>
                          </a:solidFill>
                          <a:effectLst/>
                          <a:latin typeface="+mn-lt"/>
                          <a:ea typeface="+mn-ea"/>
                          <a:cs typeface="+mn-cs"/>
                          <a:sym typeface="Arial"/>
                        </a:rPr>
                        <a:t> output  device</a:t>
                      </a:r>
                      <a:r>
                        <a:rPr lang="en-IN" sz="1100" b="0" i="0" u="none" strike="noStrike" cap="none" dirty="0" smtClean="0">
                          <a:solidFill>
                            <a:schemeClr val="dk1"/>
                          </a:solidFill>
                          <a:effectLst/>
                          <a:latin typeface="+mn-lt"/>
                          <a:ea typeface="+mn-ea"/>
                          <a:cs typeface="+mn-cs"/>
                          <a:sym typeface="Arial"/>
                        </a:rPr>
                        <a:t>		</a:t>
                      </a:r>
                      <a:endParaRPr lang="en-IN" sz="1100" dirty="0"/>
                    </a:p>
                  </a:txBody>
                  <a:tcPr/>
                </a:tc>
                <a:tc>
                  <a:txBody>
                    <a:bodyPr/>
                    <a:lstStyle/>
                    <a:p>
                      <a:pPr algn="ctr"/>
                      <a:r>
                        <a:rPr lang="en-IN" sz="1100" dirty="0" smtClean="0"/>
                        <a:t>100.00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LED			</a:t>
                      </a:r>
                      <a:endParaRPr lang="en-IN" sz="1100" dirty="0"/>
                    </a:p>
                  </a:txBody>
                  <a:tcPr/>
                </a:tc>
                <a:tc>
                  <a:txBody>
                    <a:bodyPr/>
                    <a:lstStyle/>
                    <a:p>
                      <a:pPr algn="ctr"/>
                      <a:r>
                        <a:rPr lang="en-IN" sz="1100" dirty="0" smtClean="0"/>
                        <a:t>2.00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Buzzer			</a:t>
                      </a:r>
                      <a:endParaRPr lang="en-IN" sz="1100" dirty="0"/>
                    </a:p>
                  </a:txBody>
                  <a:tcPr/>
                </a:tc>
                <a:tc>
                  <a:txBody>
                    <a:bodyPr/>
                    <a:lstStyle/>
                    <a:p>
                      <a:pPr algn="ctr"/>
                      <a:r>
                        <a:rPr lang="en-IN" sz="1100" dirty="0" smtClean="0"/>
                        <a:t>20.00</a:t>
                      </a:r>
                      <a:endParaRPr lang="en-IN" sz="1100" dirty="0"/>
                    </a:p>
                  </a:txBody>
                  <a:tcPr/>
                </a:tc>
              </a:tr>
              <a:tr h="223851">
                <a:tc>
                  <a:txBody>
                    <a:bodyPr/>
                    <a:lstStyle/>
                    <a:p>
                      <a:r>
                        <a:rPr lang="en-IN" sz="1100" b="0" i="0" u="none" strike="noStrike" cap="none" dirty="0" smtClean="0">
                          <a:solidFill>
                            <a:schemeClr val="dk1"/>
                          </a:solidFill>
                          <a:effectLst/>
                          <a:latin typeface="+mn-lt"/>
                          <a:ea typeface="+mn-ea"/>
                          <a:cs typeface="+mn-cs"/>
                          <a:sym typeface="Arial"/>
                        </a:rPr>
                        <a:t>Other</a:t>
                      </a:r>
                      <a:r>
                        <a:rPr lang="en-IN" sz="1100" b="0" i="0" u="none" strike="noStrike" cap="none" baseline="0" dirty="0" smtClean="0">
                          <a:solidFill>
                            <a:schemeClr val="dk1"/>
                          </a:solidFill>
                          <a:effectLst/>
                          <a:latin typeface="+mn-lt"/>
                          <a:ea typeface="+mn-ea"/>
                          <a:cs typeface="+mn-cs"/>
                          <a:sym typeface="Arial"/>
                        </a:rPr>
                        <a:t> Expenses (Wires, hot glue, </a:t>
                      </a:r>
                      <a:r>
                        <a:rPr lang="en-IN" sz="1100" b="0" i="0" u="none" strike="noStrike" cap="none" baseline="0" dirty="0" err="1" smtClean="0">
                          <a:solidFill>
                            <a:schemeClr val="dk1"/>
                          </a:solidFill>
                          <a:effectLst/>
                          <a:latin typeface="+mn-lt"/>
                          <a:ea typeface="+mn-ea"/>
                          <a:cs typeface="+mn-cs"/>
                          <a:sym typeface="Arial"/>
                        </a:rPr>
                        <a:t>etc</a:t>
                      </a:r>
                      <a:r>
                        <a:rPr lang="en-IN" sz="1100" b="0" i="0" u="none" strike="noStrike" cap="none" baseline="0" dirty="0" smtClean="0">
                          <a:solidFill>
                            <a:schemeClr val="dk1"/>
                          </a:solidFill>
                          <a:effectLst/>
                          <a:latin typeface="+mn-lt"/>
                          <a:ea typeface="+mn-ea"/>
                          <a:cs typeface="+mn-cs"/>
                          <a:sym typeface="Arial"/>
                        </a:rPr>
                        <a:t>)</a:t>
                      </a:r>
                      <a:endParaRPr lang="en-IN" sz="1100" dirty="0" smtClean="0"/>
                    </a:p>
                  </a:txBody>
                  <a:tcPr/>
                </a:tc>
                <a:tc>
                  <a:txBody>
                    <a:bodyPr/>
                    <a:lstStyle/>
                    <a:p>
                      <a:pPr algn="ctr"/>
                      <a:r>
                        <a:rPr lang="en-IN" sz="1100" dirty="0" smtClean="0"/>
                        <a:t>50.00</a:t>
                      </a:r>
                      <a:endParaRPr lang="en-IN" sz="1100" dirty="0"/>
                    </a:p>
                  </a:txBody>
                  <a:tcPr/>
                </a:tc>
              </a:tr>
              <a:tr h="223851">
                <a:tc>
                  <a:txBody>
                    <a:bodyPr/>
                    <a:lstStyle/>
                    <a:p>
                      <a:r>
                        <a:rPr lang="en-IN" sz="1100" dirty="0" smtClean="0"/>
                        <a:t>TOTAL</a:t>
                      </a:r>
                      <a:endParaRPr lang="en-IN" sz="1100" dirty="0"/>
                    </a:p>
                  </a:txBody>
                  <a:tcPr/>
                </a:tc>
                <a:tc>
                  <a:txBody>
                    <a:bodyPr/>
                    <a:lstStyle/>
                    <a:p>
                      <a:pPr algn="ctr"/>
                      <a:r>
                        <a:rPr lang="en-IN" sz="1100" dirty="0" smtClean="0"/>
                        <a:t>1472.00</a:t>
                      </a:r>
                      <a:endParaRPr lang="en-IN" sz="1100" dirty="0"/>
                    </a:p>
                  </a:txBody>
                  <a:tcPr/>
                </a:tc>
              </a:tr>
            </a:tbl>
          </a:graphicData>
        </a:graphic>
      </p:graphicFrame>
    </p:spTree>
    <p:extLst>
      <p:ext uri="{BB962C8B-B14F-4D97-AF65-F5344CB8AC3E}">
        <p14:creationId xmlns:p14="http://schemas.microsoft.com/office/powerpoint/2010/main" val="4126330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Pictures</a:t>
            </a:r>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4747037" y="1059978"/>
            <a:ext cx="4085263" cy="306394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700" y="1059977"/>
            <a:ext cx="4086130" cy="3063948"/>
          </a:xfrm>
          <a:prstGeom prst="rect">
            <a:avLst/>
          </a:prstGeom>
        </p:spPr>
      </p:pic>
    </p:spTree>
    <p:extLst>
      <p:ext uri="{BB962C8B-B14F-4D97-AF65-F5344CB8AC3E}">
        <p14:creationId xmlns:p14="http://schemas.microsoft.com/office/powerpoint/2010/main" val="8434946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lgn="just">
              <a:spcAft>
                <a:spcPts val="1600"/>
              </a:spcAft>
              <a:buNone/>
            </a:pPr>
            <a:r>
              <a:rPr lang="en-IN" dirty="0" smtClean="0"/>
              <a:t>	The firefighters and rescue officials </a:t>
            </a:r>
            <a:r>
              <a:rPr lang="en-IN" dirty="0"/>
              <a:t>face serious </a:t>
            </a:r>
            <a:r>
              <a:rPr lang="en-IN" dirty="0" smtClean="0"/>
              <a:t>risks </a:t>
            </a:r>
            <a:r>
              <a:rPr lang="en-IN" dirty="0"/>
              <a:t>on </a:t>
            </a:r>
            <a:r>
              <a:rPr lang="en-IN" dirty="0" smtClean="0"/>
              <a:t>their </a:t>
            </a:r>
            <a:r>
              <a:rPr lang="en-IN" dirty="0"/>
              <a:t>job. They face heat, flames, physical and mental stress, and high levels of carbon monoxide (CO) and other toxic </a:t>
            </a:r>
            <a:r>
              <a:rPr lang="en-IN" dirty="0" smtClean="0"/>
              <a:t>gases </a:t>
            </a:r>
            <a:r>
              <a:rPr lang="en-IN" dirty="0"/>
              <a:t>in the areas around </a:t>
            </a:r>
            <a:r>
              <a:rPr lang="en-IN" dirty="0" smtClean="0"/>
              <a:t>fires, that may be caused by natural calamities or accidents. They </a:t>
            </a:r>
            <a:r>
              <a:rPr lang="en-IN" dirty="0"/>
              <a:t>may not know what kind of contamination is present and they may not be able to take the necessary </a:t>
            </a:r>
            <a:r>
              <a:rPr lang="en-IN" dirty="0" smtClean="0"/>
              <a:t>precautions before taking action. An increase in </a:t>
            </a:r>
            <a:r>
              <a:rPr lang="en-IN" dirty="0"/>
              <a:t>firefighter’s </a:t>
            </a:r>
            <a:r>
              <a:rPr lang="en-IN" dirty="0" smtClean="0"/>
              <a:t>risk</a:t>
            </a:r>
            <a:r>
              <a:rPr lang="en-IN" dirty="0"/>
              <a:t>, </a:t>
            </a:r>
            <a:r>
              <a:rPr lang="en-IN" dirty="0" smtClean="0"/>
              <a:t>will hinder the progress in a fire situation.</a:t>
            </a:r>
            <a:endParaRPr lang="en-IN" dirty="0"/>
          </a:p>
          <a:p>
            <a:pPr marL="0" lvl="0" indent="0" algn="just" rtl="0">
              <a:spcBef>
                <a:spcPts val="0"/>
              </a:spcBef>
              <a:spcAft>
                <a:spcPts val="1600"/>
              </a:spcAft>
              <a:buNone/>
            </a:pPr>
            <a:endParaRPr dirty="0"/>
          </a:p>
        </p:txBody>
      </p:sp>
    </p:spTree>
    <p:extLst>
      <p:ext uri="{BB962C8B-B14F-4D97-AF65-F5344CB8AC3E}">
        <p14:creationId xmlns:p14="http://schemas.microsoft.com/office/powerpoint/2010/main" val="9243145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lgn="just">
              <a:spcAft>
                <a:spcPts val="1600"/>
              </a:spcAft>
              <a:buNone/>
            </a:pPr>
            <a:r>
              <a:rPr lang="en-IN" dirty="0" smtClean="0"/>
              <a:t>	In </a:t>
            </a:r>
            <a:r>
              <a:rPr lang="en-IN" dirty="0"/>
              <a:t>an exigency like this, to ease things up a bit, we </a:t>
            </a:r>
            <a:r>
              <a:rPr lang="en-IN" dirty="0" smtClean="0"/>
              <a:t>need to </a:t>
            </a:r>
            <a:r>
              <a:rPr lang="en-IN" dirty="0"/>
              <a:t>gather information about the various constituents of gases </a:t>
            </a:r>
            <a:r>
              <a:rPr lang="en-IN" dirty="0" smtClean="0"/>
              <a:t>present </a:t>
            </a:r>
            <a:r>
              <a:rPr lang="en-IN" dirty="0"/>
              <a:t>and their respective </a:t>
            </a:r>
            <a:r>
              <a:rPr lang="en-IN" dirty="0" smtClean="0"/>
              <a:t>concentrations. If we are able to do this quickly, precautions can be taken and lives can be saved.</a:t>
            </a:r>
            <a:endParaRPr lang="en-IN" dirty="0"/>
          </a:p>
          <a:p>
            <a:pPr marL="0" lvl="0" indent="0" algn="just" rtl="0">
              <a:spcBef>
                <a:spcPts val="0"/>
              </a:spcBef>
              <a:spcAft>
                <a:spcPts val="1600"/>
              </a:spcAft>
              <a:buNone/>
            </a:pPr>
            <a:endParaRPr dirty="0"/>
          </a:p>
        </p:txBody>
      </p:sp>
    </p:spTree>
    <p:extLst>
      <p:ext uri="{BB962C8B-B14F-4D97-AF65-F5344CB8AC3E}">
        <p14:creationId xmlns:p14="http://schemas.microsoft.com/office/powerpoint/2010/main" val="28838875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we solved it </a:t>
            </a:r>
            <a:endParaRPr/>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spcAft>
                <a:spcPts val="1600"/>
              </a:spcAft>
              <a:buNone/>
            </a:pPr>
            <a:r>
              <a:rPr lang="en-IN" sz="1700" dirty="0" smtClean="0"/>
              <a:t>The Gas Sensing Grenade (GSG) is a prototype that implements this idea and shows its working mechanism.</a:t>
            </a:r>
          </a:p>
          <a:p>
            <a:r>
              <a:rPr lang="en-IN" sz="1700" dirty="0"/>
              <a:t>The GSG consists of a gas sensor called </a:t>
            </a:r>
            <a:r>
              <a:rPr lang="en-IN" sz="1700" b="1" dirty="0"/>
              <a:t>MQ2</a:t>
            </a:r>
            <a:r>
              <a:rPr lang="en-IN" sz="1700" dirty="0"/>
              <a:t>. It is capable of detecting three types of gases, </a:t>
            </a:r>
            <a:r>
              <a:rPr lang="en-IN" sz="1700" b="1" dirty="0"/>
              <a:t>LPG, CO and Smoke</a:t>
            </a:r>
            <a:r>
              <a:rPr lang="en-IN" sz="1700" dirty="0" smtClean="0"/>
              <a:t>. The changing resistance due to the presence of various gases is how the sensor measures the values. </a:t>
            </a:r>
          </a:p>
          <a:p>
            <a:r>
              <a:rPr lang="en-IN" sz="1700" dirty="0" smtClean="0"/>
              <a:t>The </a:t>
            </a:r>
            <a:r>
              <a:rPr lang="en-IN" sz="1700" dirty="0"/>
              <a:t>MQ2 is connected to an </a:t>
            </a:r>
            <a:r>
              <a:rPr lang="en-IN" sz="1700" b="1" dirty="0"/>
              <a:t>Arduino UNO</a:t>
            </a:r>
            <a:r>
              <a:rPr lang="en-IN" sz="1700" dirty="0"/>
              <a:t> board which collects the </a:t>
            </a:r>
            <a:r>
              <a:rPr lang="en-IN" sz="1700" dirty="0" smtClean="0"/>
              <a:t>values </a:t>
            </a:r>
            <a:r>
              <a:rPr lang="en-IN" sz="1700" dirty="0"/>
              <a:t>and transmits it in </a:t>
            </a:r>
            <a:r>
              <a:rPr lang="en-IN" sz="1700" b="1" dirty="0"/>
              <a:t>audio format</a:t>
            </a:r>
            <a:r>
              <a:rPr lang="en-IN" sz="1700" dirty="0"/>
              <a:t> with the help a </a:t>
            </a:r>
            <a:r>
              <a:rPr lang="en-IN" sz="1700" b="1" dirty="0"/>
              <a:t>Radio Frequency transmitter</a:t>
            </a:r>
            <a:r>
              <a:rPr lang="en-IN" sz="1700" dirty="0"/>
              <a:t>. </a:t>
            </a:r>
            <a:endParaRPr lang="en-IN" sz="1700" dirty="0" smtClean="0"/>
          </a:p>
          <a:p>
            <a:r>
              <a:rPr lang="en-IN" sz="1700" dirty="0" smtClean="0"/>
              <a:t>The </a:t>
            </a:r>
            <a:r>
              <a:rPr lang="en-IN" sz="1700" dirty="0"/>
              <a:t>value is received by an </a:t>
            </a:r>
            <a:r>
              <a:rPr lang="en-IN" sz="1700" b="1" dirty="0"/>
              <a:t>RF receiver</a:t>
            </a:r>
            <a:r>
              <a:rPr lang="en-IN" sz="1700" dirty="0"/>
              <a:t> which is coupled with an </a:t>
            </a:r>
            <a:r>
              <a:rPr lang="en-IN" sz="1700" b="1" dirty="0"/>
              <a:t>amplifier</a:t>
            </a:r>
            <a:r>
              <a:rPr lang="en-IN" sz="1700" dirty="0"/>
              <a:t>. </a:t>
            </a:r>
            <a:endParaRPr lang="en-IN" sz="1700" dirty="0" smtClean="0"/>
          </a:p>
          <a:p>
            <a:r>
              <a:rPr lang="en-IN" sz="1700" dirty="0" smtClean="0"/>
              <a:t>The </a:t>
            </a:r>
            <a:r>
              <a:rPr lang="en-IN" sz="1700" dirty="0"/>
              <a:t>amplified signal can be heard using an</a:t>
            </a:r>
            <a:r>
              <a:rPr lang="en-IN" sz="1700" b="1" dirty="0"/>
              <a:t> earphone</a:t>
            </a:r>
            <a:r>
              <a:rPr lang="en-IN" sz="1700" dirty="0"/>
              <a:t> or walkie-talkie. </a:t>
            </a:r>
            <a:endParaRPr lang="en-IN" sz="1700" dirty="0" smtClean="0"/>
          </a:p>
        </p:txBody>
      </p:sp>
    </p:spTree>
    <p:extLst>
      <p:ext uri="{BB962C8B-B14F-4D97-AF65-F5344CB8AC3E}">
        <p14:creationId xmlns:p14="http://schemas.microsoft.com/office/powerpoint/2010/main" val="4080235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2868" y="314063"/>
            <a:ext cx="5366821" cy="4454461"/>
          </a:xfrm>
          <a:prstGeom prst="rect">
            <a:avLst/>
          </a:prstGeom>
        </p:spPr>
      </p:pic>
    </p:spTree>
    <p:extLst>
      <p:ext uri="{BB962C8B-B14F-4D97-AF65-F5344CB8AC3E}">
        <p14:creationId xmlns:p14="http://schemas.microsoft.com/office/powerpoint/2010/main" val="13865594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489857"/>
            <a:ext cx="8520600" cy="4079018"/>
          </a:xfrm>
        </p:spPr>
        <p:txBody>
          <a:bodyPr/>
          <a:lstStyle/>
          <a:p>
            <a:r>
              <a:rPr lang="en-IN" sz="1700" dirty="0"/>
              <a:t>The transmission can also be done using </a:t>
            </a:r>
            <a:r>
              <a:rPr lang="en-IN" sz="1700" b="1" dirty="0"/>
              <a:t>NODE MCU</a:t>
            </a:r>
            <a:r>
              <a:rPr lang="en-IN" sz="1700" dirty="0"/>
              <a:t> (thereby using </a:t>
            </a:r>
            <a:r>
              <a:rPr lang="en-IN" sz="1700" b="1" dirty="0"/>
              <a:t>Wi-Fi</a:t>
            </a:r>
            <a:r>
              <a:rPr lang="en-IN" sz="1700" dirty="0"/>
              <a:t> instead of RF), received by a </a:t>
            </a:r>
            <a:r>
              <a:rPr lang="en-IN" sz="1700" b="1" dirty="0"/>
              <a:t>mobile phone</a:t>
            </a:r>
            <a:r>
              <a:rPr lang="en-IN" sz="1700" dirty="0"/>
              <a:t> using internet. Here the usage of Arduino can be completely avoided for the purpose of transmission</a:t>
            </a:r>
            <a:r>
              <a:rPr lang="en-IN" sz="1700" dirty="0" smtClean="0"/>
              <a:t>.</a:t>
            </a:r>
          </a:p>
          <a:p>
            <a:r>
              <a:rPr lang="en-IN" sz="1700" dirty="0" smtClean="0"/>
              <a:t>The grenade has one wheel powered by DC geared motor and two ball caster wheels. After </a:t>
            </a:r>
            <a:r>
              <a:rPr lang="en-IN" sz="1700" dirty="0"/>
              <a:t>collecting a set of values, the grenade moves a little bit ahead using </a:t>
            </a:r>
            <a:r>
              <a:rPr lang="en-IN" sz="1700" dirty="0" smtClean="0"/>
              <a:t>the powered wheel and one of the two ball </a:t>
            </a:r>
            <a:r>
              <a:rPr lang="en-IN" sz="1700" dirty="0"/>
              <a:t>caster </a:t>
            </a:r>
            <a:r>
              <a:rPr lang="en-IN" sz="1700" dirty="0" smtClean="0"/>
              <a:t>wheels. </a:t>
            </a:r>
            <a:r>
              <a:rPr lang="en-IN" sz="1700" dirty="0"/>
              <a:t>This is done so as to </a:t>
            </a:r>
            <a:r>
              <a:rPr lang="en-IN" sz="1700" b="1" dirty="0"/>
              <a:t>cover the whole room</a:t>
            </a:r>
            <a:r>
              <a:rPr lang="en-IN" sz="1700" dirty="0"/>
              <a:t>. </a:t>
            </a:r>
          </a:p>
          <a:p>
            <a:r>
              <a:rPr lang="en-IN" sz="1700" dirty="0" smtClean="0"/>
              <a:t>GSG </a:t>
            </a:r>
            <a:r>
              <a:rPr lang="en-IN" sz="1700" dirty="0"/>
              <a:t>also has a </a:t>
            </a:r>
            <a:r>
              <a:rPr lang="en-IN" sz="1700" b="1" dirty="0"/>
              <a:t>buzzer</a:t>
            </a:r>
            <a:r>
              <a:rPr lang="en-IN" sz="1700" dirty="0"/>
              <a:t> which will be </a:t>
            </a:r>
            <a:r>
              <a:rPr lang="en-IN" sz="1700" dirty="0" smtClean="0"/>
              <a:t>activated when any </a:t>
            </a:r>
            <a:r>
              <a:rPr lang="en-IN" sz="1700" dirty="0"/>
              <a:t>of the above </a:t>
            </a:r>
            <a:r>
              <a:rPr lang="en-IN" sz="1700" dirty="0" smtClean="0"/>
              <a:t>gases are present. This will act as warning system if the rescuer decides to act drastically. </a:t>
            </a:r>
            <a:endParaRPr lang="en-IN" sz="1700" dirty="0"/>
          </a:p>
          <a:p>
            <a:r>
              <a:rPr lang="en-IN" sz="1700" dirty="0"/>
              <a:t>The </a:t>
            </a:r>
            <a:r>
              <a:rPr lang="en-IN" sz="1700" dirty="0" smtClean="0"/>
              <a:t>design of the grenade is such that its </a:t>
            </a:r>
            <a:r>
              <a:rPr lang="en-IN" sz="1700" b="1" dirty="0" smtClean="0"/>
              <a:t>centre of gravity </a:t>
            </a:r>
            <a:r>
              <a:rPr lang="en-IN" sz="1700" dirty="0" smtClean="0"/>
              <a:t>is dominated towards one side. So, when the grenade is thrown, regardless of how it falls, it will eventually position itself in such a way that the powered wheel and one of the two caster wheels will enable its locomotion.</a:t>
            </a:r>
            <a:r>
              <a:rPr lang="en-IN" sz="1700" b="1" dirty="0" smtClean="0"/>
              <a:t> </a:t>
            </a:r>
            <a:endParaRPr lang="en-IN" sz="1700" dirty="0"/>
          </a:p>
          <a:p>
            <a:pPr marL="0" lvl="0" indent="0">
              <a:spcAft>
                <a:spcPts val="1600"/>
              </a:spcAft>
              <a:buNone/>
            </a:pPr>
            <a:endParaRPr lang="en-IN" sz="1700" dirty="0"/>
          </a:p>
          <a:p>
            <a:endParaRPr lang="en-IN" sz="1700" dirty="0"/>
          </a:p>
        </p:txBody>
      </p:sp>
    </p:spTree>
    <p:extLst>
      <p:ext uri="{BB962C8B-B14F-4D97-AF65-F5344CB8AC3E}">
        <p14:creationId xmlns:p14="http://schemas.microsoft.com/office/powerpoint/2010/main" val="4396060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Materials used </a:t>
            </a:r>
            <a:endParaRPr/>
          </a:p>
        </p:txBody>
      </p:sp>
      <p:sp>
        <p:nvSpPr>
          <p:cNvPr id="85" name="Google Shape;85;p18"/>
          <p:cNvSpPr txBox="1">
            <a:spLocks noGrp="1"/>
          </p:cNvSpPr>
          <p:nvPr>
            <p:ph type="body" idx="1"/>
          </p:nvPr>
        </p:nvSpPr>
        <p:spPr>
          <a:xfrm>
            <a:off x="311700" y="1141589"/>
            <a:ext cx="8520600" cy="3756982"/>
          </a:xfrm>
          <a:prstGeom prst="rect">
            <a:avLst/>
          </a:prstGeom>
        </p:spPr>
        <p:txBody>
          <a:bodyPr spcFirstLastPara="1" wrap="square" lIns="91425" tIns="91425" rIns="91425" bIns="91425" anchor="t" anchorCtr="0">
            <a:noAutofit/>
          </a:bodyPr>
          <a:lstStyle/>
          <a:p>
            <a:pPr marL="171450" indent="-171450">
              <a:lnSpc>
                <a:spcPct val="100000"/>
              </a:lnSpc>
              <a:spcAft>
                <a:spcPts val="1600"/>
              </a:spcAft>
            </a:pPr>
            <a:endParaRPr lang="en-IN" sz="1100" dirty="0" smtClean="0"/>
          </a:p>
          <a:p>
            <a:pPr marL="171450" indent="-171450">
              <a:lnSpc>
                <a:spcPct val="100000"/>
              </a:lnSpc>
              <a:spcAft>
                <a:spcPts val="1600"/>
              </a:spcAft>
            </a:pPr>
            <a:endParaRPr lang="en-IN" sz="1100" dirty="0" smtClean="0"/>
          </a:p>
          <a:p>
            <a:pPr marL="171450" indent="-171450">
              <a:lnSpc>
                <a:spcPct val="100000"/>
              </a:lnSpc>
              <a:spcAft>
                <a:spcPts val="1600"/>
              </a:spcAft>
            </a:pPr>
            <a:endParaRPr lang="en-IN" sz="1100" dirty="0" smtClean="0"/>
          </a:p>
          <a:p>
            <a:pPr marL="0" lvl="0" indent="0">
              <a:lnSpc>
                <a:spcPct val="100000"/>
              </a:lnSpc>
              <a:spcAft>
                <a:spcPts val="1600"/>
              </a:spcAft>
              <a:buNone/>
            </a:pPr>
            <a:endParaRPr lang="en-IN" sz="1100" dirty="0" smtClean="0"/>
          </a:p>
          <a:p>
            <a:pPr marL="171450" indent="-171450">
              <a:lnSpc>
                <a:spcPct val="100000"/>
              </a:lnSpc>
              <a:spcAft>
                <a:spcPts val="1600"/>
              </a:spcAft>
            </a:pPr>
            <a:endParaRPr lang="en-IN" sz="1100" dirty="0"/>
          </a:p>
        </p:txBody>
      </p:sp>
      <p:sp>
        <p:nvSpPr>
          <p:cNvPr id="5" name="Text Placeholder 2"/>
          <p:cNvSpPr txBox="1">
            <a:spLocks/>
          </p:cNvSpPr>
          <p:nvPr/>
        </p:nvSpPr>
        <p:spPr>
          <a:xfrm>
            <a:off x="311700" y="1017725"/>
            <a:ext cx="8520600" cy="4002818"/>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IN" sz="1600" dirty="0" smtClean="0"/>
              <a:t>MQ2 Gas Sensor			-	1</a:t>
            </a:r>
          </a:p>
          <a:p>
            <a:r>
              <a:rPr lang="en-IN" sz="1600" dirty="0" smtClean="0"/>
              <a:t>Arduino UNO				-	1</a:t>
            </a:r>
          </a:p>
          <a:p>
            <a:r>
              <a:rPr lang="en-IN" sz="1600" dirty="0" smtClean="0"/>
              <a:t>L293D Motor Driver			-	1</a:t>
            </a:r>
          </a:p>
          <a:p>
            <a:r>
              <a:rPr lang="en-IN" sz="1600" dirty="0" smtClean="0"/>
              <a:t>DC Geared Motor			-	1</a:t>
            </a:r>
          </a:p>
          <a:p>
            <a:r>
              <a:rPr lang="en-IN" sz="1600" dirty="0" smtClean="0"/>
              <a:t>Wheel				-	1</a:t>
            </a:r>
          </a:p>
          <a:p>
            <a:r>
              <a:rPr lang="en-IN" sz="1600" dirty="0" smtClean="0"/>
              <a:t>Ball Caster Wheels			-	2	</a:t>
            </a:r>
          </a:p>
          <a:p>
            <a:r>
              <a:rPr lang="en-IN" sz="1600" dirty="0" smtClean="0"/>
              <a:t>Frustum Shaped Chassis			-	1</a:t>
            </a:r>
          </a:p>
          <a:p>
            <a:r>
              <a:rPr lang="en-IN" sz="1600" dirty="0" smtClean="0"/>
              <a:t>RF Transceiver Module			-	1</a:t>
            </a:r>
          </a:p>
          <a:p>
            <a:r>
              <a:rPr lang="en-IN" sz="1600" dirty="0" smtClean="0"/>
              <a:t>BC547 Amplifier Circuit			-	1</a:t>
            </a:r>
          </a:p>
          <a:p>
            <a:r>
              <a:rPr lang="en-IN" sz="1600" dirty="0" smtClean="0"/>
              <a:t>Earphone/Audio output device		-	1</a:t>
            </a:r>
          </a:p>
          <a:p>
            <a:r>
              <a:rPr lang="en-IN" sz="1600" dirty="0" smtClean="0"/>
              <a:t>LED					-	1</a:t>
            </a:r>
          </a:p>
          <a:p>
            <a:r>
              <a:rPr lang="en-IN" sz="1600" dirty="0" smtClean="0"/>
              <a:t>Buzzer				-	1</a:t>
            </a:r>
          </a:p>
          <a:p>
            <a:r>
              <a:rPr lang="en-IN" sz="1600" dirty="0" smtClean="0"/>
              <a:t>Connecting wires	</a:t>
            </a:r>
          </a:p>
          <a:p>
            <a:endParaRPr lang="en-IN" sz="1600" dirty="0" smtClean="0"/>
          </a:p>
          <a:p>
            <a:endParaRPr lang="en-IN" sz="1600" dirty="0" smtClean="0"/>
          </a:p>
          <a:p>
            <a:endParaRPr lang="en-IN" sz="1600" dirty="0"/>
          </a:p>
        </p:txBody>
      </p:sp>
    </p:spTree>
    <p:extLst>
      <p:ext uri="{BB962C8B-B14F-4D97-AF65-F5344CB8AC3E}">
        <p14:creationId xmlns:p14="http://schemas.microsoft.com/office/powerpoint/2010/main" val="16904628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Materials for alternative method of transmission</a:t>
            </a:r>
            <a:endParaRPr dirty="0"/>
          </a:p>
        </p:txBody>
      </p:sp>
      <p:sp>
        <p:nvSpPr>
          <p:cNvPr id="85" name="Google Shape;85;p18"/>
          <p:cNvSpPr txBox="1">
            <a:spLocks noGrp="1"/>
          </p:cNvSpPr>
          <p:nvPr>
            <p:ph type="body" idx="1"/>
          </p:nvPr>
        </p:nvSpPr>
        <p:spPr>
          <a:xfrm>
            <a:off x="311700" y="1141589"/>
            <a:ext cx="8520600" cy="3756982"/>
          </a:xfrm>
          <a:prstGeom prst="rect">
            <a:avLst/>
          </a:prstGeom>
        </p:spPr>
        <p:txBody>
          <a:bodyPr spcFirstLastPara="1" wrap="square" lIns="91425" tIns="91425" rIns="91425" bIns="91425" anchor="t" anchorCtr="0">
            <a:noAutofit/>
          </a:bodyPr>
          <a:lstStyle/>
          <a:p>
            <a:pPr marL="171450" indent="-171450">
              <a:lnSpc>
                <a:spcPct val="100000"/>
              </a:lnSpc>
              <a:spcAft>
                <a:spcPts val="1600"/>
              </a:spcAft>
            </a:pPr>
            <a:endParaRPr lang="en-IN" sz="1100" dirty="0" smtClean="0"/>
          </a:p>
          <a:p>
            <a:pPr marL="171450" indent="-171450">
              <a:lnSpc>
                <a:spcPct val="100000"/>
              </a:lnSpc>
              <a:spcAft>
                <a:spcPts val="1600"/>
              </a:spcAft>
            </a:pPr>
            <a:endParaRPr lang="en-IN" sz="1100" dirty="0" smtClean="0"/>
          </a:p>
          <a:p>
            <a:pPr marL="171450" indent="-171450">
              <a:lnSpc>
                <a:spcPct val="100000"/>
              </a:lnSpc>
              <a:spcAft>
                <a:spcPts val="1600"/>
              </a:spcAft>
            </a:pPr>
            <a:endParaRPr lang="en-IN" sz="1100" dirty="0" smtClean="0"/>
          </a:p>
          <a:p>
            <a:pPr marL="0" lvl="0" indent="0">
              <a:lnSpc>
                <a:spcPct val="100000"/>
              </a:lnSpc>
              <a:spcAft>
                <a:spcPts val="1600"/>
              </a:spcAft>
              <a:buNone/>
            </a:pPr>
            <a:endParaRPr lang="en-IN" sz="1100" dirty="0" smtClean="0"/>
          </a:p>
          <a:p>
            <a:pPr marL="171450" indent="-171450">
              <a:lnSpc>
                <a:spcPct val="100000"/>
              </a:lnSpc>
              <a:spcAft>
                <a:spcPts val="1600"/>
              </a:spcAft>
            </a:pPr>
            <a:endParaRPr lang="en-IN" sz="1100" dirty="0"/>
          </a:p>
        </p:txBody>
      </p:sp>
      <p:sp>
        <p:nvSpPr>
          <p:cNvPr id="5" name="Text Placeholder 2"/>
          <p:cNvSpPr txBox="1">
            <a:spLocks/>
          </p:cNvSpPr>
          <p:nvPr/>
        </p:nvSpPr>
        <p:spPr>
          <a:xfrm>
            <a:off x="311700" y="1017725"/>
            <a:ext cx="8520600" cy="4002818"/>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IN" sz="1600" dirty="0" smtClean="0"/>
              <a:t>Instead RF transmission, we can use:-</a:t>
            </a:r>
          </a:p>
          <a:p>
            <a:endParaRPr lang="en-IN" sz="1600" dirty="0"/>
          </a:p>
          <a:p>
            <a:r>
              <a:rPr lang="en-IN" sz="1600" dirty="0" smtClean="0"/>
              <a:t>NODE MCU			-	1</a:t>
            </a:r>
          </a:p>
          <a:p>
            <a:r>
              <a:rPr lang="en-IN" sz="1600" dirty="0" smtClean="0"/>
              <a:t>Mobile phone with Internet	-	1</a:t>
            </a:r>
          </a:p>
          <a:p>
            <a:endParaRPr lang="en-IN" sz="1600" dirty="0"/>
          </a:p>
          <a:p>
            <a:pPr marL="114300" indent="0">
              <a:buNone/>
            </a:pPr>
            <a:r>
              <a:rPr lang="en-IN" sz="1600" dirty="0" smtClean="0"/>
              <a:t>This will</a:t>
            </a:r>
            <a:r>
              <a:rPr lang="en-IN" sz="1600" dirty="0"/>
              <a:t> </a:t>
            </a:r>
            <a:r>
              <a:rPr lang="en-IN" sz="1600" dirty="0" smtClean="0"/>
              <a:t>completely avoid the usage of Arduino </a:t>
            </a:r>
            <a:r>
              <a:rPr lang="en-IN" sz="1600" dirty="0"/>
              <a:t>for the purpose of transmission.</a:t>
            </a:r>
            <a:r>
              <a:rPr lang="en-IN" sz="1600" dirty="0" smtClean="0"/>
              <a:t> </a:t>
            </a:r>
          </a:p>
          <a:p>
            <a:endParaRPr lang="en-IN" sz="1600" dirty="0" smtClean="0"/>
          </a:p>
          <a:p>
            <a:endParaRPr lang="en-IN" sz="1600" dirty="0"/>
          </a:p>
        </p:txBody>
      </p:sp>
    </p:spTree>
    <p:extLst>
      <p:ext uri="{BB962C8B-B14F-4D97-AF65-F5344CB8AC3E}">
        <p14:creationId xmlns:p14="http://schemas.microsoft.com/office/powerpoint/2010/main" val="8246689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the project is related to the theme</a:t>
            </a:r>
            <a:endParaRPr/>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a:spcAft>
                <a:spcPts val="1600"/>
              </a:spcAft>
              <a:buNone/>
            </a:pPr>
            <a:r>
              <a:rPr lang="en-IN" dirty="0" smtClean="0"/>
              <a:t>	The theme, “Robotics for Humanity”, aims at engaging the delegates in designing and showcasing their ideas that might end up having an impact in the society, by either improving the lives of the people or saving it altogether. Our project, Gas Sensing Grenade, is a prototype that will definitely help save lives in emergency contamination related situations.</a:t>
            </a:r>
          </a:p>
          <a:p>
            <a:pPr marL="0" lvl="0" indent="0" algn="just">
              <a:spcAft>
                <a:spcPts val="1600"/>
              </a:spcAft>
              <a:buNone/>
            </a:pPr>
            <a:r>
              <a:rPr lang="en-IN" dirty="0" smtClean="0"/>
              <a:t>	Rescue operations require desperate measures and in desperate attempts, many precautions may </a:t>
            </a:r>
            <a:r>
              <a:rPr lang="en-IN" smtClean="0"/>
              <a:t>be unintentionally </a:t>
            </a:r>
            <a:r>
              <a:rPr lang="en-IN" dirty="0" smtClean="0"/>
              <a:t>neglected. GSG allows a quick check, a last moment forethought, that could potentially save lives. By saving firefighters’ lives, you increase the chances of survival of the people being rescued. </a:t>
            </a:r>
            <a:endParaRPr dirty="0"/>
          </a:p>
        </p:txBody>
      </p:sp>
    </p:spTree>
    <p:extLst>
      <p:ext uri="{BB962C8B-B14F-4D97-AF65-F5344CB8AC3E}">
        <p14:creationId xmlns:p14="http://schemas.microsoft.com/office/powerpoint/2010/main" val="4226331441"/>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426</Words>
  <Application>Microsoft Office PowerPoint</Application>
  <PresentationFormat>On-screen Show (16:9)</PresentationFormat>
  <Paragraphs>85</Paragraphs>
  <Slides>11</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PowerPoint Presentation</vt:lpstr>
      <vt:lpstr>Problem</vt:lpstr>
      <vt:lpstr>Solution</vt:lpstr>
      <vt:lpstr>How we solved it </vt:lpstr>
      <vt:lpstr>PowerPoint Presentation</vt:lpstr>
      <vt:lpstr>PowerPoint Presentation</vt:lpstr>
      <vt:lpstr>Materials used </vt:lpstr>
      <vt:lpstr>Materials for alternative method of transmission</vt:lpstr>
      <vt:lpstr>How the project is related to the theme</vt:lpstr>
      <vt:lpstr>Average cost of production</vt:lpstr>
      <vt:lpstr>Pictures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Aswin Suresh</dc:creator>
  <cp:lastModifiedBy>Aswin Suresh</cp:lastModifiedBy>
  <cp:revision>2</cp:revision>
  <dcterms:modified xsi:type="dcterms:W3CDTF">2019-02-24T06:25:47Z</dcterms:modified>
</cp:coreProperties>
</file>